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6D88E"/>
    <a:srgbClr val="95CF7A"/>
    <a:srgbClr val="96DE7D"/>
    <a:srgbClr val="71E859"/>
    <a:srgbClr val="A5E382"/>
    <a:srgbClr val="BEE7F6"/>
    <a:srgbClr val="76CDEC"/>
    <a:srgbClr val="DD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673" autoAdjust="0"/>
    <p:restoredTop sz="98095" autoAdjust="0"/>
  </p:normalViewPr>
  <p:slideViewPr>
    <p:cSldViewPr snapToGrid="0">
      <p:cViewPr>
        <p:scale>
          <a:sx n="100" d="100"/>
          <a:sy n="100" d="100"/>
        </p:scale>
        <p:origin x="-2584" y="-108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1" d="100"/>
          <a:sy n="111" d="100"/>
        </p:scale>
        <p:origin x="-309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FCDBC-D516-FE44-BD51-5F2B49F580BC}" type="datetimeFigureOut">
              <a:rPr lang="en-US" smtClean="0"/>
              <a:pPr/>
              <a:t>17/09/13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EB2F3-1F62-B046-9E1D-BAEEDEDDF7DC}" type="slidenum">
              <a:rPr lang="en-US" smtClean="0"/>
              <a:pPr/>
              <a:t>‹#›</a:t>
            </a:fld>
            <a:endParaRPr lang="en-US"/>
          </a:p>
        </p:txBody>
      </p:sp>
    </p:spTree>
    <p:extLst>
      <p:ext uri="{BB962C8B-B14F-4D97-AF65-F5344CB8AC3E}">
        <p14:creationId xmlns:p14="http://schemas.microsoft.com/office/powerpoint/2010/main" val="2984627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EB2F3-1F62-B046-9E1D-BAEEDEDDF7DC}" type="slidenum">
              <a:rPr lang="en-US" smtClean="0"/>
              <a:pPr/>
              <a:t>1</a:t>
            </a:fld>
            <a:endParaRPr lang="en-US"/>
          </a:p>
        </p:txBody>
      </p:sp>
    </p:spTree>
    <p:extLst>
      <p:ext uri="{BB962C8B-B14F-4D97-AF65-F5344CB8AC3E}">
        <p14:creationId xmlns:p14="http://schemas.microsoft.com/office/powerpoint/2010/main" val="366473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741C5-7DB9-424B-932D-CEB1A036A40B}" type="datetimeFigureOut">
              <a:rPr lang="en-US" smtClean="0"/>
              <a:pPr/>
              <a:t>17/09/13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741C5-7DB9-424B-932D-CEB1A036A40B}" type="datetimeFigureOut">
              <a:rPr lang="en-US" smtClean="0"/>
              <a:pPr/>
              <a:t>17/09/13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741C5-7DB9-424B-932D-CEB1A036A40B}" type="datetimeFigureOut">
              <a:rPr lang="en-US" smtClean="0"/>
              <a:pPr/>
              <a:t>17/09/13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741C5-7DB9-424B-932D-CEB1A036A40B}" type="datetimeFigureOut">
              <a:rPr lang="en-US" smtClean="0"/>
              <a:pPr/>
              <a:t>17/09/13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741C5-7DB9-424B-932D-CEB1A036A40B}" type="datetimeFigureOut">
              <a:rPr lang="en-US" smtClean="0"/>
              <a:pPr/>
              <a:t>17/09/13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741C5-7DB9-424B-932D-CEB1A036A40B}" type="datetimeFigureOut">
              <a:rPr lang="en-US" smtClean="0"/>
              <a:pPr/>
              <a:t>17/09/13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741C5-7DB9-424B-932D-CEB1A036A40B}" type="datetimeFigureOut">
              <a:rPr lang="en-US" smtClean="0"/>
              <a:pPr/>
              <a:t>17/09/13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741C5-7DB9-424B-932D-CEB1A036A40B}" type="datetimeFigureOut">
              <a:rPr lang="en-US" smtClean="0"/>
              <a:pPr/>
              <a:t>17/09/13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741C5-7DB9-424B-932D-CEB1A036A40B}" type="datetimeFigureOut">
              <a:rPr lang="en-US" smtClean="0"/>
              <a:pPr/>
              <a:t>17/09/13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741C5-7DB9-424B-932D-CEB1A036A40B}" type="datetimeFigureOut">
              <a:rPr lang="en-US" smtClean="0"/>
              <a:pPr/>
              <a:t>17/09/13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741C5-7DB9-424B-932D-CEB1A036A40B}" type="datetimeFigureOut">
              <a:rPr lang="en-US" smtClean="0"/>
              <a:pPr/>
              <a:t>17/09/13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71085-A2E1-7447-968E-C649796868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741C5-7DB9-424B-932D-CEB1A036A40B}" type="datetimeFigureOut">
              <a:rPr lang="en-US" smtClean="0"/>
              <a:pPr/>
              <a:t>17/09/13</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085-A2E1-7447-968E-C649796868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 1" descr="Screen shot 2011-03-12 at 1.01.04 PM.png"/>
          <p:cNvPicPr/>
          <p:nvPr/>
        </p:nvPicPr>
        <p:blipFill>
          <a:blip r:embed="rId3"/>
          <a:srcRect/>
          <a:stretch>
            <a:fillRect/>
          </a:stretch>
        </p:blipFill>
        <p:spPr bwMode="auto">
          <a:xfrm flipH="1">
            <a:off x="6248400" y="0"/>
            <a:ext cx="3657600" cy="3200400"/>
          </a:xfrm>
          <a:prstGeom prst="rect">
            <a:avLst/>
          </a:prstGeom>
          <a:noFill/>
          <a:ln w="9525">
            <a:noFill/>
            <a:miter lim="800000"/>
            <a:headEnd/>
            <a:tailEnd/>
          </a:ln>
        </p:spPr>
      </p:pic>
      <p:sp>
        <p:nvSpPr>
          <p:cNvPr id="3094" name="Rectangle 2"/>
          <p:cNvSpPr>
            <a:spLocks noChangeArrowheads="1"/>
          </p:cNvSpPr>
          <p:nvPr/>
        </p:nvSpPr>
        <p:spPr bwMode="auto">
          <a:xfrm>
            <a:off x="6502402" y="2547056"/>
            <a:ext cx="3405188" cy="4318000"/>
          </a:xfrm>
          <a:prstGeom prst="rect">
            <a:avLst/>
          </a:prstGeom>
          <a:solidFill>
            <a:srgbClr val="DFCBE3"/>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27" name="Rectangle 2"/>
          <p:cNvSpPr>
            <a:spLocks noChangeArrowheads="1"/>
          </p:cNvSpPr>
          <p:nvPr/>
        </p:nvSpPr>
        <p:spPr bwMode="auto">
          <a:xfrm rot="16200000">
            <a:off x="9466214" y="434919"/>
            <a:ext cx="833865" cy="45719"/>
          </a:xfrm>
          <a:prstGeom prst="rect">
            <a:avLst/>
          </a:prstGeom>
          <a:solidFill>
            <a:srgbClr val="A6D88E"/>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29" name="Rectangle 2"/>
          <p:cNvSpPr>
            <a:spLocks noChangeArrowheads="1"/>
          </p:cNvSpPr>
          <p:nvPr/>
        </p:nvSpPr>
        <p:spPr bwMode="auto">
          <a:xfrm>
            <a:off x="3419474" y="4957803"/>
            <a:ext cx="3094687" cy="1904877"/>
          </a:xfrm>
          <a:prstGeom prst="rect">
            <a:avLst/>
          </a:prstGeom>
          <a:solidFill>
            <a:srgbClr val="A6D88E"/>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3088" name="Rectangle 16"/>
          <p:cNvSpPr>
            <a:spLocks noChangeArrowheads="1"/>
          </p:cNvSpPr>
          <p:nvPr/>
        </p:nvSpPr>
        <p:spPr bwMode="auto">
          <a:xfrm>
            <a:off x="4065" y="2"/>
            <a:ext cx="3463057" cy="1728647"/>
          </a:xfrm>
          <a:prstGeom prst="rect">
            <a:avLst/>
          </a:prstGeom>
          <a:solidFill>
            <a:srgbClr val="76CDEC">
              <a:alpha val="59000"/>
            </a:srgbClr>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pic>
        <p:nvPicPr>
          <p:cNvPr id="3083" name="Picture 11" descr=":::::Presentations:*Stuttering:Media:Lidcombe Program:Images:Individual:Brenda Oliver David:IMG_1055.JPG"/>
          <p:cNvPicPr>
            <a:picLocks noChangeAspect="1" noChangeArrowheads="1"/>
          </p:cNvPicPr>
          <p:nvPr/>
        </p:nvPicPr>
        <p:blipFill>
          <a:blip r:embed="rId4"/>
          <a:srcRect/>
          <a:stretch>
            <a:fillRect/>
          </a:stretch>
        </p:blipFill>
        <p:spPr bwMode="auto">
          <a:xfrm>
            <a:off x="-1707" y="1270000"/>
            <a:ext cx="3468829" cy="2585640"/>
          </a:xfrm>
          <a:prstGeom prst="rect">
            <a:avLst/>
          </a:prstGeom>
          <a:noFill/>
          <a:ln w="9525">
            <a:noFill/>
            <a:miter lim="800000"/>
            <a:headEnd/>
            <a:tailEnd/>
          </a:ln>
        </p:spPr>
      </p:pic>
      <p:sp>
        <p:nvSpPr>
          <p:cNvPr id="3074" name="Text Box 54"/>
          <p:cNvSpPr txBox="1">
            <a:spLocks noChangeArrowheads="1"/>
          </p:cNvSpPr>
          <p:nvPr/>
        </p:nvSpPr>
        <p:spPr bwMode="auto">
          <a:xfrm>
            <a:off x="4064" y="255588"/>
            <a:ext cx="3417338" cy="523875"/>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r>
              <a:rPr lang="nl-NL" sz="1700" b="1" dirty="0">
                <a:solidFill>
                  <a:srgbClr val="6F0B43"/>
                </a:solidFill>
                <a:latin typeface="Arial"/>
                <a:ea typeface="Times New Roman" charset="0"/>
                <a:cs typeface="Arial"/>
              </a:rPr>
              <a:t>Vroegtijdige</a:t>
            </a:r>
            <a:r>
              <a:rPr lang="nl-NL" sz="1700" dirty="0"/>
              <a:t> </a:t>
            </a:r>
            <a:r>
              <a:rPr lang="nl-NL" sz="1700" b="1" dirty="0">
                <a:solidFill>
                  <a:srgbClr val="6F0B43"/>
                </a:solidFill>
                <a:latin typeface="Arial"/>
                <a:ea typeface="Times New Roman" charset="0"/>
                <a:cs typeface="Arial"/>
              </a:rPr>
              <a:t>stotterbehandeling</a:t>
            </a:r>
            <a:endParaRPr lang="en-AU" sz="1700" b="1" dirty="0">
              <a:solidFill>
                <a:srgbClr val="6F0B43"/>
              </a:solidFill>
              <a:latin typeface="Arial"/>
              <a:ea typeface="Times New Roman" charset="0"/>
              <a:cs typeface="Arial"/>
            </a:endParaRPr>
          </a:p>
        </p:txBody>
      </p:sp>
      <p:sp>
        <p:nvSpPr>
          <p:cNvPr id="3075" name="Text Box 55"/>
          <p:cNvSpPr txBox="1">
            <a:spLocks noChangeArrowheads="1"/>
          </p:cNvSpPr>
          <p:nvPr/>
        </p:nvSpPr>
        <p:spPr bwMode="auto">
          <a:xfrm>
            <a:off x="4065" y="625823"/>
            <a:ext cx="3409773" cy="49177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algn="ctr"/>
            <a:r>
              <a:rPr lang="nl-NL" sz="1700" b="1" dirty="0">
                <a:solidFill>
                  <a:srgbClr val="6F0B43"/>
                </a:solidFill>
                <a:latin typeface="Arial"/>
                <a:ea typeface="Times New Roman" charset="0"/>
                <a:cs typeface="Arial"/>
              </a:rPr>
              <a:t>Het</a:t>
            </a:r>
            <a:r>
              <a:rPr lang="nl-NL" sz="1700" b="1" dirty="0"/>
              <a:t> </a:t>
            </a:r>
            <a:r>
              <a:rPr lang="nl-NL" sz="1700" b="1" dirty="0">
                <a:solidFill>
                  <a:srgbClr val="6F0B43"/>
                </a:solidFill>
                <a:latin typeface="Arial"/>
                <a:ea typeface="Times New Roman" charset="0"/>
                <a:cs typeface="Arial"/>
              </a:rPr>
              <a:t>Lidcombe</a:t>
            </a:r>
            <a:r>
              <a:rPr lang="nl-NL" sz="1700" b="1" dirty="0"/>
              <a:t> </a:t>
            </a:r>
            <a:r>
              <a:rPr lang="nl-NL" sz="1700" b="1" dirty="0">
                <a:solidFill>
                  <a:srgbClr val="6F0B43"/>
                </a:solidFill>
                <a:latin typeface="Arial"/>
                <a:ea typeface="Times New Roman" charset="0"/>
                <a:cs typeface="Arial"/>
              </a:rPr>
              <a:t>Programma</a:t>
            </a:r>
            <a:endParaRPr lang="en-AU" sz="1700" b="1" dirty="0">
              <a:solidFill>
                <a:srgbClr val="6F0B43"/>
              </a:solidFill>
              <a:latin typeface="Arial"/>
              <a:ea typeface="Times New Roman"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6F0B43"/>
              </a:solidFill>
              <a:effectLst/>
              <a:latin typeface="Arial Rounded MT Bold" charset="0"/>
              <a:ea typeface="Times New Roman" charset="0"/>
            </a:endParaRPr>
          </a:p>
        </p:txBody>
      </p:sp>
      <p:sp>
        <p:nvSpPr>
          <p:cNvPr id="3095" name="Text Box 32"/>
          <p:cNvSpPr txBox="1">
            <a:spLocks noChangeArrowheads="1"/>
          </p:cNvSpPr>
          <p:nvPr/>
        </p:nvSpPr>
        <p:spPr bwMode="auto">
          <a:xfrm>
            <a:off x="6701479" y="2564698"/>
            <a:ext cx="3035188" cy="314335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a:spcBef>
                <a:spcPts val="600"/>
              </a:spcBef>
            </a:pPr>
            <a:r>
              <a:rPr lang="nl-NL" sz="850" dirty="0">
                <a:latin typeface="Verdana"/>
                <a:cs typeface="Verdana"/>
              </a:rPr>
              <a:t>De behandelgids van het Lidcombe Programma kan gedownload worden van de website van het </a:t>
            </a:r>
            <a:r>
              <a:rPr lang="nl-NL" sz="850" dirty="0" err="1">
                <a:latin typeface="Verdana"/>
                <a:cs typeface="Verdana"/>
              </a:rPr>
              <a:t>Australian</a:t>
            </a:r>
            <a:r>
              <a:rPr lang="nl-NL" sz="850" dirty="0">
                <a:latin typeface="Verdana"/>
                <a:cs typeface="Verdana"/>
              </a:rPr>
              <a:t> Stuttering Research Centre. Deze gids is handig om u en uw logopedist (-stottertherapeut) te helpen de behandeling correct uit te voeren</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Zoals met alle gezondheidszorg is de eerste belangrijke stap kiezen welke logopedist (-stottertherapeut) u zal gaan begeleiden bij het uitvoeren van de Lidcombe behandeling. Natuurlijk is het het beste  om iemand te kiezen die ervaren is in het uitvoeren van deze behandeling. Dit is iets dat u misschien met de logopedist (-stottertherapeut) die u overweegt te kiezen wilt bespreken</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Het Lidcombe Program Trainers Consortium verzorgt trainingen in de hele wereld voor logopedisten (-stottertherapeuten). U kunt informatie krijgen over welke therapeut in uw omgeving de training gevolgd heeft. Neem contact op via e-mail met de dichtstbijzijnde consortium trainer. Alle e-mail adressen van de consortiumtrainers zijn verkrijgbaar via onderstaande link. </a:t>
            </a:r>
            <a:endParaRPr kumimoji="0" lang="en-US" sz="850" u="none" strike="noStrike" cap="none" dirty="0" smtClean="0">
              <a:ln>
                <a:noFill/>
              </a:ln>
              <a:effectLst/>
              <a:latin typeface="Verdana"/>
              <a:ea typeface="Times New Roman" charset="0"/>
              <a:cs typeface="Verdana"/>
            </a:endParaRPr>
          </a:p>
        </p:txBody>
      </p:sp>
      <p:sp>
        <p:nvSpPr>
          <p:cNvPr id="3076" name="Text Box 61"/>
          <p:cNvSpPr txBox="1">
            <a:spLocks noChangeArrowheads="1"/>
          </p:cNvSpPr>
          <p:nvPr/>
        </p:nvSpPr>
        <p:spPr bwMode="auto">
          <a:xfrm>
            <a:off x="6507811" y="5706537"/>
            <a:ext cx="3398189" cy="965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6F0B43"/>
                </a:solidFill>
                <a:effectLst/>
                <a:latin typeface="Arial"/>
                <a:ea typeface="Times New Roman" charset="0"/>
                <a:cs typeface="Arial"/>
              </a:rPr>
              <a:t/>
            </a:r>
            <a:br>
              <a:rPr kumimoji="0" lang="en-US" sz="1000" b="1" i="1" u="none" strike="noStrike" cap="none" normalizeH="0" baseline="0" dirty="0" smtClean="0">
                <a:ln>
                  <a:noFill/>
                </a:ln>
                <a:solidFill>
                  <a:srgbClr val="6F0B43"/>
                </a:solidFill>
                <a:effectLst/>
                <a:latin typeface="Arial"/>
                <a:ea typeface="Times New Roman" charset="0"/>
                <a:cs typeface="Arial"/>
              </a:rPr>
            </a:br>
            <a:r>
              <a:rPr kumimoji="0" lang="en-US" sz="1050" b="1" i="1" u="none" strike="noStrike" cap="none" normalizeH="0" baseline="0" dirty="0" smtClean="0">
                <a:ln>
                  <a:noFill/>
                </a:ln>
                <a:solidFill>
                  <a:srgbClr val="6F0B43"/>
                </a:solidFill>
                <a:effectLst/>
                <a:latin typeface="Arial"/>
                <a:ea typeface="Times New Roman" charset="0"/>
                <a:cs typeface="Arial"/>
              </a:rPr>
              <a:t>The Lidcombe </a:t>
            </a:r>
            <a:r>
              <a:rPr kumimoji="0" lang="en-US" sz="1050" b="1" i="1" u="none" strike="noStrike" cap="none" normalizeH="0" baseline="0" dirty="0">
                <a:ln>
                  <a:noFill/>
                </a:ln>
                <a:solidFill>
                  <a:srgbClr val="6F0B43"/>
                </a:solidFill>
                <a:effectLst/>
                <a:latin typeface="Arial"/>
                <a:ea typeface="Times New Roman" charset="0"/>
                <a:cs typeface="Arial"/>
              </a:rPr>
              <a:t>Program</a:t>
            </a:r>
            <a:br>
              <a:rPr kumimoji="0" lang="en-US" sz="1050" b="1" i="1" u="none" strike="noStrike" cap="none" normalizeH="0" baseline="0" dirty="0">
                <a:ln>
                  <a:noFill/>
                </a:ln>
                <a:solidFill>
                  <a:srgbClr val="6F0B43"/>
                </a:solidFill>
                <a:effectLst/>
                <a:latin typeface="Arial"/>
                <a:ea typeface="Times New Roman" charset="0"/>
                <a:cs typeface="Arial"/>
              </a:rPr>
            </a:br>
            <a:r>
              <a:rPr kumimoji="0" lang="en-US" sz="1050" b="1" i="1" u="none" strike="noStrike" cap="none" normalizeH="0" baseline="0" dirty="0">
                <a:ln>
                  <a:noFill/>
                </a:ln>
                <a:solidFill>
                  <a:srgbClr val="6F0B43"/>
                </a:solidFill>
                <a:effectLst/>
                <a:latin typeface="Arial"/>
                <a:ea typeface="Times New Roman" charset="0"/>
                <a:cs typeface="Arial"/>
              </a:rPr>
              <a:t>Trainers </a:t>
            </a:r>
            <a:r>
              <a:rPr kumimoji="0" lang="en-US" sz="1050" b="1" i="1" u="none" strike="noStrike" cap="none" normalizeH="0" baseline="0" dirty="0" smtClean="0">
                <a:ln>
                  <a:noFill/>
                </a:ln>
                <a:solidFill>
                  <a:srgbClr val="6F0B43"/>
                </a:solidFill>
                <a:effectLst/>
                <a:latin typeface="Arial"/>
                <a:ea typeface="Times New Roman" charset="0"/>
                <a:cs typeface="Arial"/>
              </a:rPr>
              <a:t>Consortium</a:t>
            </a:r>
            <a:br>
              <a:rPr kumimoji="0" lang="en-US" sz="1050" b="1" i="1" u="none" strike="noStrike" cap="none" normalizeH="0" baseline="0" dirty="0" smtClean="0">
                <a:ln>
                  <a:noFill/>
                </a:ln>
                <a:solidFill>
                  <a:srgbClr val="6F0B43"/>
                </a:solidFill>
                <a:effectLst/>
                <a:latin typeface="Arial"/>
                <a:ea typeface="Times New Roman" charset="0"/>
                <a:cs typeface="Arial"/>
              </a:rPr>
            </a:br>
            <a:r>
              <a:rPr kumimoji="0" lang="en-US" sz="1000" b="1" i="1" u="none" strike="noStrike" cap="none" normalizeH="0" baseline="0" dirty="0" smtClean="0">
                <a:ln>
                  <a:noFill/>
                </a:ln>
                <a:solidFill>
                  <a:srgbClr val="6F0B43"/>
                </a:solidFill>
                <a:effectLst/>
                <a:latin typeface="Arial"/>
                <a:ea typeface="Times New Roman" charset="0"/>
                <a:cs typeface="Arial"/>
              </a:rPr>
              <a:t/>
            </a:r>
            <a:br>
              <a:rPr kumimoji="0" lang="en-US" sz="1000" b="1" i="1" u="none" strike="noStrike" cap="none" normalizeH="0" baseline="0" dirty="0" smtClean="0">
                <a:ln>
                  <a:noFill/>
                </a:ln>
                <a:solidFill>
                  <a:srgbClr val="6F0B43"/>
                </a:solidFill>
                <a:effectLst/>
                <a:latin typeface="Arial"/>
                <a:ea typeface="Times New Roman" charset="0"/>
                <a:cs typeface="Arial"/>
              </a:rPr>
            </a:br>
            <a:r>
              <a:rPr kumimoji="0" lang="en-US" sz="800" b="1" i="1" u="none" strike="noStrike" cap="none" normalizeH="0" baseline="0" dirty="0" smtClean="0">
                <a:ln>
                  <a:noFill/>
                </a:ln>
                <a:solidFill>
                  <a:srgbClr val="6F0B43"/>
                </a:solidFill>
                <a:effectLst/>
                <a:latin typeface="Arial"/>
                <a:ea typeface="Times New Roman" charset="0"/>
                <a:cs typeface="Arial"/>
              </a:rPr>
              <a:t>http://</a:t>
            </a:r>
            <a:r>
              <a:rPr kumimoji="0" lang="en-US" sz="800" b="1" i="1" u="none" strike="noStrike" cap="none" normalizeH="0" baseline="0" dirty="0" err="1" smtClean="0">
                <a:ln>
                  <a:noFill/>
                </a:ln>
                <a:solidFill>
                  <a:srgbClr val="6F0B43"/>
                </a:solidFill>
                <a:effectLst/>
                <a:latin typeface="Arial"/>
                <a:ea typeface="Times New Roman" charset="0"/>
                <a:cs typeface="Arial"/>
              </a:rPr>
              <a:t>sydney.edu.au</a:t>
            </a:r>
            <a:r>
              <a:rPr kumimoji="0" lang="en-US" sz="800" b="1" i="1" u="none" strike="noStrike" cap="none" normalizeH="0" baseline="0" dirty="0" smtClean="0">
                <a:ln>
                  <a:noFill/>
                </a:ln>
                <a:solidFill>
                  <a:srgbClr val="6F0B43"/>
                </a:solidFill>
                <a:effectLst/>
                <a:latin typeface="Arial"/>
                <a:ea typeface="Times New Roman" charset="0"/>
                <a:cs typeface="Arial"/>
              </a:rPr>
              <a:t>/</a:t>
            </a:r>
            <a:r>
              <a:rPr kumimoji="0" lang="en-US" sz="800" b="1" i="1" u="none" strike="noStrike" cap="none" normalizeH="0" baseline="0" dirty="0" err="1" smtClean="0">
                <a:ln>
                  <a:noFill/>
                </a:ln>
                <a:solidFill>
                  <a:srgbClr val="6F0B43"/>
                </a:solidFill>
                <a:effectLst/>
                <a:latin typeface="Arial"/>
                <a:ea typeface="Times New Roman" charset="0"/>
                <a:cs typeface="Arial"/>
              </a:rPr>
              <a:t>health_sciences</a:t>
            </a:r>
            <a:r>
              <a:rPr kumimoji="0" lang="en-US" sz="800" b="1" i="1" u="none" strike="noStrike" cap="none" normalizeH="0" baseline="0" dirty="0" smtClean="0">
                <a:ln>
                  <a:noFill/>
                </a:ln>
                <a:solidFill>
                  <a:srgbClr val="6F0B43"/>
                </a:solidFill>
                <a:effectLst/>
                <a:latin typeface="Arial"/>
                <a:ea typeface="Times New Roman" charset="0"/>
                <a:cs typeface="Arial"/>
              </a:rPr>
              <a:t>/</a:t>
            </a:r>
            <a:r>
              <a:rPr kumimoji="0" lang="en-US" sz="800" b="1" i="1" u="none" strike="noStrike" cap="none" normalizeH="0" baseline="0" dirty="0" err="1" smtClean="0">
                <a:ln>
                  <a:noFill/>
                </a:ln>
                <a:solidFill>
                  <a:srgbClr val="6F0B43"/>
                </a:solidFill>
                <a:effectLst/>
                <a:latin typeface="Arial"/>
                <a:ea typeface="Times New Roman" charset="0"/>
                <a:cs typeface="Arial"/>
              </a:rPr>
              <a:t>asrc</a:t>
            </a:r>
            <a:r>
              <a:rPr kumimoji="0" lang="en-US" sz="800" b="1" i="1" u="none" strike="noStrike" cap="none" normalizeH="0" baseline="0" dirty="0" smtClean="0">
                <a:ln>
                  <a:noFill/>
                </a:ln>
                <a:solidFill>
                  <a:srgbClr val="6F0B43"/>
                </a:solidFill>
                <a:effectLst/>
                <a:latin typeface="Arial"/>
                <a:ea typeface="Times New Roman" charset="0"/>
                <a:cs typeface="Arial"/>
              </a:rPr>
              <a:t>/</a:t>
            </a:r>
            <a:br>
              <a:rPr kumimoji="0" lang="en-US" sz="800" b="1" i="1" u="none" strike="noStrike" cap="none" normalizeH="0" baseline="0" dirty="0" smtClean="0">
                <a:ln>
                  <a:noFill/>
                </a:ln>
                <a:solidFill>
                  <a:srgbClr val="6F0B43"/>
                </a:solidFill>
                <a:effectLst/>
                <a:latin typeface="Arial"/>
                <a:ea typeface="Times New Roman" charset="0"/>
                <a:cs typeface="Arial"/>
              </a:rPr>
            </a:br>
            <a:r>
              <a:rPr kumimoji="0" lang="en-US" sz="800" b="1" i="1" u="none" strike="noStrike" cap="none" normalizeH="0" baseline="0" dirty="0" err="1" smtClean="0">
                <a:ln>
                  <a:noFill/>
                </a:ln>
                <a:solidFill>
                  <a:srgbClr val="6F0B43"/>
                </a:solidFill>
                <a:effectLst/>
                <a:latin typeface="Arial"/>
                <a:ea typeface="Times New Roman" charset="0"/>
                <a:cs typeface="Arial"/>
              </a:rPr>
              <a:t>health_professionals</a:t>
            </a:r>
            <a:r>
              <a:rPr kumimoji="0" lang="en-US" sz="800" b="1" i="1" u="none" strike="noStrike" cap="none" normalizeH="0" baseline="0" dirty="0">
                <a:ln>
                  <a:noFill/>
                </a:ln>
                <a:solidFill>
                  <a:srgbClr val="6F0B43"/>
                </a:solidFill>
                <a:effectLst/>
                <a:latin typeface="Arial"/>
                <a:ea typeface="Times New Roman" charset="0"/>
                <a:cs typeface="Arial"/>
              </a:rPr>
              <a:t>/</a:t>
            </a:r>
            <a:r>
              <a:rPr kumimoji="0" lang="en-US" sz="800" b="1" i="1" u="none" strike="noStrike" cap="none" normalizeH="0" baseline="0" dirty="0" err="1" smtClean="0">
                <a:ln>
                  <a:noFill/>
                </a:ln>
                <a:solidFill>
                  <a:srgbClr val="6F0B43"/>
                </a:solidFill>
                <a:effectLst/>
                <a:latin typeface="Arial"/>
                <a:ea typeface="Times New Roman" charset="0"/>
                <a:cs typeface="Arial"/>
              </a:rPr>
              <a:t>lptc.shtml</a:t>
            </a:r>
            <a:endParaRPr kumimoji="0" lang="en-US" sz="800" b="1" i="1" u="none" strike="noStrike" cap="none" normalizeH="0" baseline="0" dirty="0" smtClean="0">
              <a:ln>
                <a:noFill/>
              </a:ln>
              <a:solidFill>
                <a:srgbClr val="6F0B43"/>
              </a:solidFill>
              <a:effectLst/>
              <a:latin typeface="Arial"/>
              <a:ea typeface="Times New Roman"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6F0B43"/>
              </a:solidFill>
              <a:effectLst/>
              <a:latin typeface="Arial Rounded MT Bold" charset="0"/>
              <a:ea typeface="Times New Roman" charset="0"/>
            </a:endParaRPr>
          </a:p>
        </p:txBody>
      </p:sp>
      <p:sp>
        <p:nvSpPr>
          <p:cNvPr id="24" name="Rectangle 2"/>
          <p:cNvSpPr>
            <a:spLocks noChangeArrowheads="1"/>
          </p:cNvSpPr>
          <p:nvPr/>
        </p:nvSpPr>
        <p:spPr bwMode="auto">
          <a:xfrm>
            <a:off x="3413837" y="-4871"/>
            <a:ext cx="6493751" cy="45719"/>
          </a:xfrm>
          <a:prstGeom prst="rect">
            <a:avLst/>
          </a:prstGeom>
          <a:solidFill>
            <a:srgbClr val="A6D88E"/>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22" name="Rectangle 2"/>
          <p:cNvSpPr>
            <a:spLocks noChangeArrowheads="1"/>
          </p:cNvSpPr>
          <p:nvPr/>
        </p:nvSpPr>
        <p:spPr bwMode="auto">
          <a:xfrm rot="16200000" flipV="1">
            <a:off x="970721" y="2462971"/>
            <a:ext cx="4947078" cy="52028"/>
          </a:xfrm>
          <a:prstGeom prst="rect">
            <a:avLst/>
          </a:prstGeom>
          <a:solidFill>
            <a:srgbClr val="A6D88E"/>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23" name="Rectangle 2"/>
          <p:cNvSpPr>
            <a:spLocks noChangeArrowheads="1"/>
          </p:cNvSpPr>
          <p:nvPr/>
        </p:nvSpPr>
        <p:spPr bwMode="auto">
          <a:xfrm rot="16200000">
            <a:off x="5552424" y="947232"/>
            <a:ext cx="1869571" cy="45719"/>
          </a:xfrm>
          <a:prstGeom prst="rect">
            <a:avLst/>
          </a:prstGeom>
          <a:solidFill>
            <a:srgbClr val="A6D88E"/>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33" name="Rectangle 2"/>
          <p:cNvSpPr>
            <a:spLocks noChangeArrowheads="1"/>
          </p:cNvSpPr>
          <p:nvPr/>
        </p:nvSpPr>
        <p:spPr bwMode="auto">
          <a:xfrm>
            <a:off x="3473472" y="35307"/>
            <a:ext cx="2990878" cy="1599139"/>
          </a:xfrm>
          <a:prstGeom prst="rect">
            <a:avLst/>
          </a:prstGeom>
          <a:solidFill>
            <a:schemeClr val="bg1"/>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3086" name="Rectangle 3"/>
          <p:cNvSpPr>
            <a:spLocks noChangeArrowheads="1"/>
          </p:cNvSpPr>
          <p:nvPr/>
        </p:nvSpPr>
        <p:spPr bwMode="auto">
          <a:xfrm>
            <a:off x="3473472" y="1425222"/>
            <a:ext cx="3038874" cy="5242278"/>
          </a:xfrm>
          <a:prstGeom prst="rect">
            <a:avLst/>
          </a:prstGeom>
          <a:solidFill>
            <a:srgbClr val="FBDAA4"/>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3087" name="Text Box 179"/>
          <p:cNvSpPr txBox="1">
            <a:spLocks noChangeArrowheads="1"/>
          </p:cNvSpPr>
          <p:nvPr/>
        </p:nvSpPr>
        <p:spPr bwMode="auto">
          <a:xfrm>
            <a:off x="3577169" y="1425223"/>
            <a:ext cx="2829276" cy="543277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spcBef>
                <a:spcPts val="600"/>
              </a:spcBef>
            </a:pPr>
            <a:r>
              <a:rPr lang="nl-NL" sz="850" dirty="0" smtClean="0">
                <a:latin typeface="Verdana"/>
                <a:cs typeface="Verdana"/>
              </a:rPr>
              <a:t>De logopedist (-stottertherapeut) zal u adviseren of behandeling nodig is en wanneer die het beste kan beginnen. Wereldwijd wetenschappelijk onderzoek heeft aangetoond dat het Lidcombe Programma een effectieve manier is om stotteren bij jonge kinderen te behandelen.</a:t>
            </a:r>
            <a:endParaRPr lang="en-AU" sz="850" dirty="0">
              <a:latin typeface="Verdana"/>
              <a:cs typeface="Verdana"/>
            </a:endParaRPr>
          </a:p>
          <a:p>
            <a:pPr>
              <a:spcBef>
                <a:spcPts val="600"/>
              </a:spcBef>
            </a:pPr>
            <a:r>
              <a:rPr lang="nl-NL" sz="850" dirty="0">
                <a:latin typeface="Verdana"/>
                <a:cs typeface="Verdana"/>
              </a:rPr>
              <a:t>Ouders voeren de behandeling in het Lidcombe Programma uit door hun kinderen op een  vriendelijke manier aan te moedigen. Zij helpen hun kind om vloeiend te spreken tijdens alledaagse activiteiten. Ook meten zij dagelijks de stotterernst. Het is belangrijk dat de behandeling wordt uitgevoerd onder begeleiding van een getrainde logopedist (-stottertherapeut)</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Het duurt gemiddeld 4 maanden voordat het kind hersteld is van zijn of haar stotteren. Dit is slechts een gemiddelde en het kan langer of korter duren voor dit resultaat bereikt is</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Uw logopedist (-stottertherapeut) zal u leren hoe u de behandeling in het Lidcombe Programma uit moet voeren en zal er zorg voor dragen dat u dat op de juiste manier doet. U zult de logopedist (-stottertherapeut) iedere week bezoeken voor begeleiding</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Het belangrijkste element in de behandeling is dat uw kind er plezier in heeft om het te doen.</a:t>
            </a:r>
            <a:endParaRPr lang="en-AU" sz="850" dirty="0">
              <a:latin typeface="Verdana"/>
              <a:cs typeface="Verdana"/>
            </a:endParaRPr>
          </a:p>
          <a:p>
            <a:pPr>
              <a:spcBef>
                <a:spcPts val="600"/>
              </a:spcBef>
            </a:pPr>
            <a:r>
              <a:rPr lang="nl-NL" sz="850" dirty="0">
                <a:latin typeface="Verdana"/>
                <a:cs typeface="Verdana"/>
              </a:rPr>
              <a:t>Nadat uw kind niet meer of nog heel weinig stottert volgt een volgend belangrijk onderdeel van de Lidcombe behandeling. Dit wordt de onderhoudsfase genoemd. U zult de logopedist (-stottertherapeut) af en toe bezoeken gedurende ongeveer een jaar. Gedurende deze maanden zal de logopedist (-stottertherapeut) u laten zien wat u kunt doen om het stotteren niet terug te laten komen. U zult tijdens deze onderhoudsfase de behandeling moeten blijven uitvoeren, maar niet zo vaak als voorheen.</a:t>
            </a:r>
            <a:endParaRPr lang="en-AU" sz="850" dirty="0">
              <a:latin typeface="Verdana"/>
              <a:cs typeface="Verdana"/>
            </a:endParaRPr>
          </a:p>
        </p:txBody>
      </p:sp>
      <p:sp>
        <p:nvSpPr>
          <p:cNvPr id="19" name="Rectangle 3"/>
          <p:cNvSpPr>
            <a:spLocks noChangeArrowheads="1"/>
          </p:cNvSpPr>
          <p:nvPr/>
        </p:nvSpPr>
        <p:spPr bwMode="auto">
          <a:xfrm>
            <a:off x="-1707" y="3740152"/>
            <a:ext cx="3419367" cy="3114675"/>
          </a:xfrm>
          <a:prstGeom prst="rect">
            <a:avLst/>
          </a:prstGeom>
          <a:solidFill>
            <a:srgbClr val="BEE7F6"/>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sp>
        <p:nvSpPr>
          <p:cNvPr id="20" name="Text Box 179"/>
          <p:cNvSpPr txBox="1">
            <a:spLocks noChangeArrowheads="1"/>
          </p:cNvSpPr>
          <p:nvPr/>
        </p:nvSpPr>
        <p:spPr bwMode="auto">
          <a:xfrm>
            <a:off x="363344" y="3740151"/>
            <a:ext cx="2767206" cy="273684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spcBef>
                <a:spcPts val="600"/>
              </a:spcBef>
            </a:pPr>
            <a:r>
              <a:rPr lang="nl-NL" sz="850" dirty="0">
                <a:latin typeface="Verdana"/>
                <a:cs typeface="Verdana"/>
              </a:rPr>
              <a:t>De beste leeftijd om stotterende kinderen te behandelen is tussen 3 en 5 jaar, het liefst minimaal een jaar voordat ze naar groep 3 gaan. Het Lidcombe Programma is een behandelwijze voor stotterende kinderen van deze leeftijd, uitgevoerd door logopedisten of logopedist-stottertherapeuten</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Veel kinderen groeien over het stotteren heen gedurende de peuter of kleuterjaren. Dit betekent niet dat u in deze periode geen advies of behandeling moet zoeken</a:t>
            </a:r>
            <a:r>
              <a:rPr lang="nl-NL" sz="850" dirty="0" smtClean="0">
                <a:latin typeface="Verdana"/>
                <a:cs typeface="Verdana"/>
              </a:rPr>
              <a:t>.</a:t>
            </a:r>
            <a:endParaRPr lang="en-AU" sz="850" dirty="0">
              <a:latin typeface="Verdana"/>
              <a:cs typeface="Verdana"/>
            </a:endParaRPr>
          </a:p>
          <a:p>
            <a:pPr>
              <a:spcBef>
                <a:spcPts val="600"/>
              </a:spcBef>
            </a:pPr>
            <a:r>
              <a:rPr lang="nl-NL" sz="850" dirty="0">
                <a:latin typeface="Verdana"/>
                <a:cs typeface="Verdana"/>
              </a:rPr>
              <a:t>Het is normaal dat ouders vragen hebben over het stotteren van hun kind en goede adviezen zoeken over wat ze moeten doen. Het is onmogelijk om te voorspellen of uw kind zonder behandeling zal herstellen. Daarom is het zaak om zo snel mogelijk deskundig advies aan een logopedist(-stottertherapeut) te vragen wanneer uw kind begint te stotteren. </a:t>
            </a:r>
            <a:endParaRPr lang="en-AU" sz="850" dirty="0">
              <a:latin typeface="Verdana"/>
              <a:cs typeface="Verdana"/>
            </a:endParaRPr>
          </a:p>
        </p:txBody>
      </p:sp>
      <p:sp>
        <p:nvSpPr>
          <p:cNvPr id="3085" name="Text Box 69"/>
          <p:cNvSpPr txBox="1">
            <a:spLocks noChangeArrowheads="1"/>
          </p:cNvSpPr>
          <p:nvPr/>
        </p:nvSpPr>
        <p:spPr bwMode="auto">
          <a:xfrm>
            <a:off x="136335" y="6524379"/>
            <a:ext cx="3092760" cy="33362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171450" marR="0" lvl="0" indent="-171450" algn="ctr" defTabSz="914400" rtl="0" eaLnBrk="1" fontAlgn="base" latinLnBrk="0" hangingPunct="1">
              <a:lnSpc>
                <a:spcPct val="100000"/>
              </a:lnSpc>
              <a:spcBef>
                <a:spcPct val="0"/>
              </a:spcBef>
              <a:spcAft>
                <a:spcPct val="0"/>
              </a:spcAft>
              <a:buClrTx/>
              <a:buSzTx/>
              <a:buFont typeface="Symbol" charset="0"/>
              <a:buChar char="Ó"/>
              <a:tabLst/>
            </a:pPr>
            <a:r>
              <a:rPr kumimoji="0" lang="en-US" sz="700" b="0" i="0" u="none" strike="noStrike" cap="none" normalizeH="0" baseline="0" dirty="0" smtClean="0">
                <a:ln>
                  <a:noFill/>
                </a:ln>
                <a:solidFill>
                  <a:srgbClr val="6F0B43"/>
                </a:solidFill>
                <a:effectLst/>
                <a:latin typeface="Arial Rounded MT Bold" charset="0"/>
                <a:ea typeface="Times New Roman" charset="0"/>
              </a:rPr>
              <a:t>2013 </a:t>
            </a:r>
            <a:r>
              <a:rPr kumimoji="0" lang="en-US" sz="700" b="0" i="0" u="none" strike="noStrike" cap="none" normalizeH="0" baseline="0" dirty="0">
                <a:ln>
                  <a:noFill/>
                </a:ln>
                <a:solidFill>
                  <a:srgbClr val="6F0B43"/>
                </a:solidFill>
                <a:effectLst/>
                <a:latin typeface="Arial Rounded MT Bold" charset="0"/>
                <a:ea typeface="Times New Roman" charset="0"/>
              </a:rPr>
              <a:t>Lidcombe Program Trainers </a:t>
            </a:r>
            <a:r>
              <a:rPr kumimoji="0" lang="en-US" sz="700" b="0" i="0" u="none" strike="noStrike" cap="none" normalizeH="0" baseline="0" dirty="0" smtClean="0">
                <a:ln>
                  <a:noFill/>
                </a:ln>
                <a:solidFill>
                  <a:srgbClr val="6F0B43"/>
                </a:solidFill>
                <a:effectLst/>
                <a:latin typeface="Arial Rounded MT Bold" charset="0"/>
                <a:ea typeface="Times New Roman" charset="0"/>
              </a:rPr>
              <a:t>Consortium</a:t>
            </a:r>
            <a:endParaRPr kumimoji="0" lang="en-US" sz="1000" b="0" i="1" u="none" strike="noStrike" cap="none" normalizeH="0" baseline="0" dirty="0">
              <a:ln>
                <a:noFill/>
              </a:ln>
              <a:solidFill>
                <a:srgbClr val="6F0B43"/>
              </a:solidFill>
              <a:effectLst/>
              <a:latin typeface="Arial Rounded MT Bold" charset="0"/>
              <a:ea typeface="Times New Roman" charset="0"/>
            </a:endParaRPr>
          </a:p>
        </p:txBody>
      </p:sp>
      <p:pic>
        <p:nvPicPr>
          <p:cNvPr id="25" name="Picture 2" descr="LPTC%20logo%202004"/>
          <p:cNvPicPr>
            <a:picLocks noChangeAspect="1" noChangeArrowheads="1"/>
          </p:cNvPicPr>
          <p:nvPr/>
        </p:nvPicPr>
        <p:blipFill>
          <a:blip r:embed="rId5">
            <a:lum bright="54000"/>
          </a:blip>
          <a:srcRect/>
          <a:stretch>
            <a:fillRect/>
          </a:stretch>
        </p:blipFill>
        <p:spPr bwMode="auto">
          <a:xfrm>
            <a:off x="4373454" y="171718"/>
            <a:ext cx="1261684" cy="121152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608</Words>
  <Application>Microsoft Macintosh PowerPoint</Application>
  <PresentationFormat>A4 Paper (210x297 mm)</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Sydney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Onslow</dc:creator>
  <cp:lastModifiedBy>Jane Kelly</cp:lastModifiedBy>
  <cp:revision>30</cp:revision>
  <cp:lastPrinted>2012-03-28T05:00:38Z</cp:lastPrinted>
  <dcterms:created xsi:type="dcterms:W3CDTF">2012-03-28T04:59:13Z</dcterms:created>
  <dcterms:modified xsi:type="dcterms:W3CDTF">2013-09-17T01:46:10Z</dcterms:modified>
</cp:coreProperties>
</file>